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1365" cy="6858000"/>
  <p:notesSz cx="6858000" cy="1219136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011680"/>
            <a:ext cx="5943600" cy="5943600"/>
          </a:xfrm>
          <a:prstGeom prst="ellipse">
            <a:avLst/>
          </a:prstGeom>
          <a:solidFill>
            <a:srgbClr val="1A3560"/>
          </a:solidFill>
        </p:spPr>
      </p:sp>
      <p:sp>
        <p:nvSpPr>
          <p:cNvPr id="3" name="Shape 1"/>
          <p:cNvSpPr/>
          <p:nvPr/>
        </p:nvSpPr>
        <p:spPr>
          <a:xfrm>
            <a:off x="10607040" y="-914400"/>
            <a:ext cx="3291840" cy="3291840"/>
          </a:xfrm>
          <a:prstGeom prst="ellipse">
            <a:avLst/>
          </a:prstGeom>
          <a:solidFill>
            <a:srgbClr val="1A3560"/>
          </a:solidFill>
        </p:spPr>
      </p:sp>
      <p:sp>
        <p:nvSpPr>
          <p:cNvPr id="4" name="Text 2"/>
          <p:cNvSpPr/>
          <p:nvPr/>
        </p:nvSpPr>
        <p:spPr>
          <a:xfrm>
            <a:off x="822960" y="196596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F0A50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ZHENBAO SERVICE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777240" y="2331720"/>
            <a:ext cx="9601200" cy="1371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海外营销与社媒出海服务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822960" y="352044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7D2E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从账号搭建到持续运营 — 帮国内工厂与贸易公司，把生意做到海外买家面前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5806440"/>
            <a:ext cx="914400" cy="0"/>
          </a:xfrm>
          <a:prstGeom prst="line">
            <a:avLst/>
          </a:prstGeom>
          <a:noFill/>
          <a:ln w="25400">
            <a:solidFill>
              <a:srgbClr val="F0A50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8FA0B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震宝贸易 · ZhenbaoService  |  岳海敏 Maggie Yue, Founder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10515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很多工厂不是产品不行，是没人看得见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22960" y="1170432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外贸新客户开发，正在从展会+B2B平台，转向社媒和独立站主导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822960" y="2148840"/>
            <a:ext cx="3429000" cy="338328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  <a:effectLst>
            <a:outerShdw blurRad="101600" dist="38100" dir="5400000" algn="bl" rotWithShape="0">
              <a:srgbClr val="1A2640">
                <a:alpha val="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097280" y="2423160"/>
            <a:ext cx="1371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DCE3EE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01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097280" y="3200400"/>
            <a:ext cx="288036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有产品，没渠道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97280" y="3749040"/>
            <a:ext cx="2880360" cy="1600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工厂懂生产，但Google、LinkedIn、TikTok这些平台从零开始不知道怎么搭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0" y="2148840"/>
            <a:ext cx="3429000" cy="338328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  <a:effectLst>
            <a:outerShdw blurRad="101600" dist="38100" dir="5400000" algn="bl" rotWithShape="0">
              <a:srgbClr val="1A2640">
                <a:alpha val="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846320" y="2423160"/>
            <a:ext cx="1371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DCE3EE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02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4846320" y="3200400"/>
            <a:ext cx="288036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搭了账号，没人管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846320" y="3749040"/>
            <a:ext cx="2880360" cy="1600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花钱找人开了账号，发几条内容就搁置，权重和客户信任都建不起来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321040" y="2148840"/>
            <a:ext cx="3429000" cy="338328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  <a:effectLst>
            <a:outerShdw blurRad="101600" dist="38100" dir="5400000" algn="bl" rotWithShape="0">
              <a:srgbClr val="1A2640">
                <a:alpha val="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595360" y="2423160"/>
            <a:ext cx="1371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DCE3EE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03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8595360" y="3200400"/>
            <a:ext cx="288036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有流量，没转化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595360" y="3749040"/>
            <a:ext cx="2880360" cy="1600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网站有访客，但表单、追踪、询盘路径没打通，询盘悄悄流失都不知道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10515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我们提供的服务：四个层级，按需组合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22960" y="1170432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从「搭建」到「运营」到「投放」，客户可以只选一块，也可以整体交给我们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822960" y="196596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7F9FC"/>
          </a:solidFill>
        </p:spPr>
      </p:sp>
      <p:sp>
        <p:nvSpPr>
          <p:cNvPr id="5" name="Shape 3"/>
          <p:cNvSpPr/>
          <p:nvPr/>
        </p:nvSpPr>
        <p:spPr>
          <a:xfrm>
            <a:off x="1115568" y="2221992"/>
            <a:ext cx="566928" cy="566928"/>
          </a:xfrm>
          <a:prstGeom prst="roundRect">
            <a:avLst>
              <a:gd name="adj" fmla="val 16129"/>
            </a:avLst>
          </a:prstGeom>
          <a:solidFill>
            <a:srgbClr val="F0A500"/>
          </a:solidFill>
        </p:spPr>
      </p:sp>
      <p:sp>
        <p:nvSpPr>
          <p:cNvPr id="6" name="Text 4"/>
          <p:cNvSpPr/>
          <p:nvPr/>
        </p:nvSpPr>
        <p:spPr>
          <a:xfrm>
            <a:off x="1115568" y="2221992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874520" y="2185416"/>
            <a:ext cx="37947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基础搭建包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143000" y="3044952"/>
            <a:ext cx="452628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Google账号 · 企业邮箱 · WhatsApp Business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63640" y="196596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7F9FC"/>
          </a:solidFill>
        </p:spPr>
      </p:sp>
      <p:sp>
        <p:nvSpPr>
          <p:cNvPr id="10" name="Shape 8"/>
          <p:cNvSpPr/>
          <p:nvPr/>
        </p:nvSpPr>
        <p:spPr>
          <a:xfrm>
            <a:off x="6556248" y="2221992"/>
            <a:ext cx="566928" cy="566928"/>
          </a:xfrm>
          <a:prstGeom prst="roundRect">
            <a:avLst>
              <a:gd name="adj" fmla="val 16129"/>
            </a:avLst>
          </a:prstGeom>
          <a:solidFill>
            <a:srgbClr val="1E6FCF"/>
          </a:solidFill>
        </p:spPr>
      </p:sp>
      <p:sp>
        <p:nvSpPr>
          <p:cNvPr id="11" name="Text 9"/>
          <p:cNvSpPr/>
          <p:nvPr/>
        </p:nvSpPr>
        <p:spPr>
          <a:xfrm>
            <a:off x="6556248" y="2221992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0" y="2185416"/>
            <a:ext cx="37947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矩阵搭建包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6583680" y="3044952"/>
            <a:ext cx="452628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LinkedIn · Facebook · Instagram · TikTok 全套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22960" y="393192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7F9FC"/>
          </a:solidFill>
        </p:spPr>
      </p:sp>
      <p:sp>
        <p:nvSpPr>
          <p:cNvPr id="15" name="Shape 13"/>
          <p:cNvSpPr/>
          <p:nvPr/>
        </p:nvSpPr>
        <p:spPr>
          <a:xfrm>
            <a:off x="1115568" y="4187952"/>
            <a:ext cx="566928" cy="566928"/>
          </a:xfrm>
          <a:prstGeom prst="roundRect">
            <a:avLst>
              <a:gd name="adj" fmla="val 16129"/>
            </a:avLst>
          </a:prstGeom>
          <a:solidFill>
            <a:srgbClr val="3B8DE0"/>
          </a:solidFill>
        </p:spPr>
      </p:sp>
      <p:sp>
        <p:nvSpPr>
          <p:cNvPr id="16" name="Text 14"/>
          <p:cNvSpPr/>
          <p:nvPr/>
        </p:nvSpPr>
        <p:spPr>
          <a:xfrm>
            <a:off x="1115568" y="4187952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03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874520" y="4151376"/>
            <a:ext cx="37947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代运营包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1143000" y="5010912"/>
            <a:ext cx="452628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内容排期、发布、互动、月度数据报告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263640" y="393192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7F9FC"/>
          </a:solidFill>
        </p:spPr>
      </p:sp>
      <p:sp>
        <p:nvSpPr>
          <p:cNvPr id="20" name="Shape 18"/>
          <p:cNvSpPr/>
          <p:nvPr/>
        </p:nvSpPr>
        <p:spPr>
          <a:xfrm>
            <a:off x="6556248" y="4187952"/>
            <a:ext cx="566928" cy="566928"/>
          </a:xfrm>
          <a:prstGeom prst="roundRect">
            <a:avLst>
              <a:gd name="adj" fmla="val 16129"/>
            </a:avLst>
          </a:prstGeom>
          <a:solidFill>
            <a:srgbClr val="1A3560"/>
          </a:solidFill>
        </p:spPr>
      </p:sp>
      <p:sp>
        <p:nvSpPr>
          <p:cNvPr id="21" name="Text 19"/>
          <p:cNvSpPr/>
          <p:nvPr/>
        </p:nvSpPr>
        <p:spPr>
          <a:xfrm>
            <a:off x="6556248" y="4187952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04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315200" y="4151376"/>
            <a:ext cx="37947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SEO + 广告代投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6583680" y="5010912"/>
            <a:ext cx="452628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独立站优化、转化追踪、广告投放管理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0A50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01 · 基础设施搭建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841248"/>
            <a:ext cx="5943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先把地基打好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22960" y="1508760"/>
            <a:ext cx="5120640" cy="11887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很多询盘丢失，不是流量不够，而是最基础的联系渠道和邮件送达率没配对。这一步我们把它一次性做扎实。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822960" y="2880360"/>
            <a:ext cx="457200" cy="457200"/>
          </a:xfrm>
          <a:prstGeom prst="ellipse">
            <a:avLst/>
          </a:prstGeom>
          <a:solidFill>
            <a:srgbClr val="F0A500"/>
          </a:solidFill>
        </p:spPr>
      </p:sp>
      <p:sp>
        <p:nvSpPr>
          <p:cNvPr id="6" name="Text 4"/>
          <p:cNvSpPr/>
          <p:nvPr/>
        </p:nvSpPr>
        <p:spPr>
          <a:xfrm>
            <a:off x="822960" y="2880360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463040" y="2852928"/>
            <a:ext cx="45720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Google 账号体系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463040" y="3172968"/>
            <a:ext cx="45720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稳定网络环境完成注册与验证，两步验证账号安全交给客户自己掌握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822960" y="3840480"/>
            <a:ext cx="457200" cy="457200"/>
          </a:xfrm>
          <a:prstGeom prst="ellipse">
            <a:avLst/>
          </a:prstGeom>
          <a:solidFill>
            <a:srgbClr val="F0A500"/>
          </a:solidFill>
        </p:spPr>
      </p:sp>
      <p:sp>
        <p:nvSpPr>
          <p:cNvPr id="10" name="Text 8"/>
          <p:cNvSpPr/>
          <p:nvPr/>
        </p:nvSpPr>
        <p:spPr>
          <a:xfrm>
            <a:off x="822960" y="3840480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463040" y="3813048"/>
            <a:ext cx="45720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企业邮箱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1463040" y="4133088"/>
            <a:ext cx="45720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SPF / DKIM / DMARC 三项解析全部配好，群发邮件不再进垃圾箱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800600"/>
            <a:ext cx="457200" cy="457200"/>
          </a:xfrm>
          <a:prstGeom prst="ellipse">
            <a:avLst/>
          </a:prstGeom>
          <a:solidFill>
            <a:srgbClr val="F0A500"/>
          </a:solidFill>
        </p:spPr>
      </p:sp>
      <p:sp>
        <p:nvSpPr>
          <p:cNvPr id="14" name="Text 12"/>
          <p:cNvSpPr/>
          <p:nvPr/>
        </p:nvSpPr>
        <p:spPr>
          <a:xfrm>
            <a:off x="822960" y="4800600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463040" y="4773168"/>
            <a:ext cx="45720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WhatsApp Business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1463040" y="5093208"/>
            <a:ext cx="45720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Profile、产品目录、自动回复一次配置完成，询盘不再石沉大海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492240" y="1508760"/>
            <a:ext cx="4892040" cy="4754880"/>
          </a:xfrm>
          <a:prstGeom prst="roundRect">
            <a:avLst>
              <a:gd name="adj" fmla="val 2692"/>
            </a:avLst>
          </a:prstGeom>
          <a:solidFill>
            <a:srgbClr val="0D1F3C"/>
          </a:solidFill>
          <a:effectLst>
            <a:outerShdw blurRad="177800" dist="76200" dir="5400000" algn="bl" rotWithShape="0">
              <a:srgbClr val="1A2640">
                <a:alpha val="18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6858000" y="1828800"/>
            <a:ext cx="42062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F0A50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交付清单示例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858000" y="2331720"/>
            <a:ext cx="219456" cy="219456"/>
          </a:xfrm>
          <a:prstGeom prst="roundRect">
            <a:avLst>
              <a:gd name="adj" fmla="val 20833"/>
            </a:avLst>
          </a:prstGeom>
          <a:solidFill>
            <a:srgbClr val="F0A500"/>
          </a:solidFill>
        </p:spPr>
      </p:sp>
      <p:sp>
        <p:nvSpPr>
          <p:cNvPr id="20" name="Text 18"/>
          <p:cNvSpPr/>
          <p:nvPr/>
        </p:nvSpPr>
        <p:spPr>
          <a:xfrm>
            <a:off x="6858000" y="2313432"/>
            <a:ext cx="219456" cy="2194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187184" y="2276856"/>
            <a:ext cx="38404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Google 账号 + 两步验证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858000" y="2898648"/>
            <a:ext cx="219456" cy="219456"/>
          </a:xfrm>
          <a:prstGeom prst="roundRect">
            <a:avLst>
              <a:gd name="adj" fmla="val 20833"/>
            </a:avLst>
          </a:prstGeom>
          <a:solidFill>
            <a:srgbClr val="F0A500"/>
          </a:solidFill>
        </p:spPr>
      </p:sp>
      <p:sp>
        <p:nvSpPr>
          <p:cNvPr id="23" name="Text 21"/>
          <p:cNvSpPr/>
          <p:nvPr/>
        </p:nvSpPr>
        <p:spPr>
          <a:xfrm>
            <a:off x="6858000" y="2880360"/>
            <a:ext cx="219456" cy="2194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187184" y="2843784"/>
            <a:ext cx="38404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sales@客户域名.com 企业邮箱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6858000" y="3465576"/>
            <a:ext cx="219456" cy="219456"/>
          </a:xfrm>
          <a:prstGeom prst="roundRect">
            <a:avLst>
              <a:gd name="adj" fmla="val 20833"/>
            </a:avLst>
          </a:prstGeom>
          <a:solidFill>
            <a:srgbClr val="F0A500"/>
          </a:solidFill>
        </p:spPr>
      </p:sp>
      <p:sp>
        <p:nvSpPr>
          <p:cNvPr id="26" name="Text 24"/>
          <p:cNvSpPr/>
          <p:nvPr/>
        </p:nvSpPr>
        <p:spPr>
          <a:xfrm>
            <a:off x="6858000" y="3447288"/>
            <a:ext cx="219456" cy="2194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187184" y="3410712"/>
            <a:ext cx="38404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SPF / DKIM / DMARC 解析记录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6858000" y="4032504"/>
            <a:ext cx="219456" cy="219456"/>
          </a:xfrm>
          <a:prstGeom prst="roundRect">
            <a:avLst>
              <a:gd name="adj" fmla="val 20833"/>
            </a:avLst>
          </a:prstGeom>
          <a:solidFill>
            <a:srgbClr val="F0A500"/>
          </a:solidFill>
        </p:spPr>
      </p:sp>
      <p:sp>
        <p:nvSpPr>
          <p:cNvPr id="29" name="Text 27"/>
          <p:cNvSpPr/>
          <p:nvPr/>
        </p:nvSpPr>
        <p:spPr>
          <a:xfrm>
            <a:off x="6858000" y="4014216"/>
            <a:ext cx="219456" cy="2194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7187184" y="3977640"/>
            <a:ext cx="38404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WhatsApp Business Profile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6858000" y="4599432"/>
            <a:ext cx="219456" cy="219456"/>
          </a:xfrm>
          <a:prstGeom prst="roundRect">
            <a:avLst>
              <a:gd name="adj" fmla="val 20833"/>
            </a:avLst>
          </a:prstGeom>
          <a:solidFill>
            <a:srgbClr val="F0A500"/>
          </a:solidFill>
        </p:spPr>
      </p:sp>
      <p:sp>
        <p:nvSpPr>
          <p:cNvPr id="32" name="Text 30"/>
          <p:cNvSpPr/>
          <p:nvPr/>
        </p:nvSpPr>
        <p:spPr>
          <a:xfrm>
            <a:off x="6858000" y="4581144"/>
            <a:ext cx="219456" cy="2194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7187184" y="4544568"/>
            <a:ext cx="38404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账号信息交接表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E6FC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02 · 平台矩阵搭建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841248"/>
            <a:ext cx="73152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四个平台，一次搭齐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22960" y="1481328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避免客户后续想加平台时，账号权重从零开始 — 提前布好局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822960" y="2148840"/>
            <a:ext cx="2514600" cy="3566160"/>
          </a:xfrm>
          <a:prstGeom prst="roundRect">
            <a:avLst>
              <a:gd name="adj" fmla="val 4364"/>
            </a:avLst>
          </a:prstGeom>
          <a:solidFill>
            <a:srgbClr val="F7F9FC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97280" y="2468880"/>
            <a:ext cx="594360" cy="594360"/>
          </a:xfrm>
          <a:prstGeom prst="ellipse">
            <a:avLst/>
          </a:prstGeom>
          <a:solidFill>
            <a:srgbClr val="F0A500"/>
          </a:solidFill>
        </p:spPr>
      </p:sp>
      <p:sp>
        <p:nvSpPr>
          <p:cNvPr id="7" name="Text 5"/>
          <p:cNvSpPr/>
          <p:nvPr/>
        </p:nvSpPr>
        <p:spPr>
          <a:xfrm>
            <a:off x="1097280" y="246888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L</a:t>
            </a:r>
            <a:endParaRPr lang="en-US" sz="1430" dirty="0"/>
          </a:p>
        </p:txBody>
      </p:sp>
      <p:sp>
        <p:nvSpPr>
          <p:cNvPr id="8" name="Text 6"/>
          <p:cNvSpPr/>
          <p:nvPr/>
        </p:nvSpPr>
        <p:spPr>
          <a:xfrm>
            <a:off x="1097280" y="3291840"/>
            <a:ext cx="19659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LinkedIn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1097280" y="3703320"/>
            <a:ext cx="2011680" cy="1828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企业主页 + 负责人个人IP框架，B2B决策者聚集地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593592" y="2148840"/>
            <a:ext cx="2514600" cy="3566160"/>
          </a:xfrm>
          <a:prstGeom prst="roundRect">
            <a:avLst>
              <a:gd name="adj" fmla="val 4364"/>
            </a:avLst>
          </a:prstGeom>
          <a:solidFill>
            <a:srgbClr val="F7F9FC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67912" y="2468880"/>
            <a:ext cx="594360" cy="594360"/>
          </a:xfrm>
          <a:prstGeom prst="ellipse">
            <a:avLst/>
          </a:prstGeom>
          <a:solidFill>
            <a:srgbClr val="1E6FCF"/>
          </a:solidFill>
        </p:spPr>
      </p:sp>
      <p:sp>
        <p:nvSpPr>
          <p:cNvPr id="12" name="Text 10"/>
          <p:cNvSpPr/>
          <p:nvPr/>
        </p:nvSpPr>
        <p:spPr>
          <a:xfrm>
            <a:off x="3867912" y="246888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F</a:t>
            </a:r>
            <a:endParaRPr lang="en-US" sz="1430" dirty="0"/>
          </a:p>
        </p:txBody>
      </p:sp>
      <p:sp>
        <p:nvSpPr>
          <p:cNvPr id="13" name="Text 11"/>
          <p:cNvSpPr/>
          <p:nvPr/>
        </p:nvSpPr>
        <p:spPr>
          <a:xfrm>
            <a:off x="3867912" y="3291840"/>
            <a:ext cx="19659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Facebook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3867912" y="3703320"/>
            <a:ext cx="2011680" cy="1828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Page完善 + WhatsApp按钮绑定，产品实拍优先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364224" y="2148840"/>
            <a:ext cx="2514600" cy="3566160"/>
          </a:xfrm>
          <a:prstGeom prst="roundRect">
            <a:avLst>
              <a:gd name="adj" fmla="val 4364"/>
            </a:avLst>
          </a:prstGeom>
          <a:solidFill>
            <a:srgbClr val="F7F9FC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38544" y="2468880"/>
            <a:ext cx="594360" cy="594360"/>
          </a:xfrm>
          <a:prstGeom prst="ellipse">
            <a:avLst/>
          </a:prstGeom>
          <a:solidFill>
            <a:srgbClr val="3B8DE0"/>
          </a:solidFill>
        </p:spPr>
      </p:sp>
      <p:sp>
        <p:nvSpPr>
          <p:cNvPr id="17" name="Text 15"/>
          <p:cNvSpPr/>
          <p:nvPr/>
        </p:nvSpPr>
        <p:spPr>
          <a:xfrm>
            <a:off x="6638544" y="246888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I</a:t>
            </a:r>
            <a:endParaRPr lang="en-US" sz="1430" dirty="0"/>
          </a:p>
        </p:txBody>
      </p:sp>
      <p:sp>
        <p:nvSpPr>
          <p:cNvPr id="18" name="Text 16"/>
          <p:cNvSpPr/>
          <p:nvPr/>
        </p:nvSpPr>
        <p:spPr>
          <a:xfrm>
            <a:off x="6638544" y="3291840"/>
            <a:ext cx="19659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Instagram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638544" y="3703320"/>
            <a:ext cx="2011680" cy="1828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视觉风格统一，Reels短视频内容框架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9134856" y="2148840"/>
            <a:ext cx="2514600" cy="3566160"/>
          </a:xfrm>
          <a:prstGeom prst="roundRect">
            <a:avLst>
              <a:gd name="adj" fmla="val 4364"/>
            </a:avLst>
          </a:prstGeom>
          <a:solidFill>
            <a:srgbClr val="F7F9FC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409176" y="2468880"/>
            <a:ext cx="594360" cy="594360"/>
          </a:xfrm>
          <a:prstGeom prst="ellipse">
            <a:avLst/>
          </a:prstGeom>
          <a:solidFill>
            <a:srgbClr val="1A3560"/>
          </a:solidFill>
        </p:spPr>
      </p:sp>
      <p:sp>
        <p:nvSpPr>
          <p:cNvPr id="22" name="Text 20"/>
          <p:cNvSpPr/>
          <p:nvPr/>
        </p:nvSpPr>
        <p:spPr>
          <a:xfrm>
            <a:off x="9409176" y="246888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</a:t>
            </a:r>
            <a:endParaRPr lang="en-US" sz="1430" dirty="0"/>
          </a:p>
        </p:txBody>
      </p:sp>
      <p:sp>
        <p:nvSpPr>
          <p:cNvPr id="23" name="Text 21"/>
          <p:cNvSpPr/>
          <p:nvPr/>
        </p:nvSpPr>
        <p:spPr>
          <a:xfrm>
            <a:off x="9409176" y="3291840"/>
            <a:ext cx="19659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TikTok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9409176" y="3703320"/>
            <a:ext cx="2011680" cy="1828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Business Account，工厂实拍/老板出镜内容方向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943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0A50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03 · 持续代运营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6400800" cy="11887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账号搭起来，最难的是坚持更新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822960" y="2194560"/>
            <a:ext cx="5486400" cy="11887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C7D2E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大多数账号不是败在没搭建，而是搭完就闲置。我们按月提供内容排期、发布、基础互动，把账号真正养起来。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822960" y="3749040"/>
            <a:ext cx="18288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0A500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每周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2514600" y="3840480"/>
            <a:ext cx="384048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7D2E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1-2条内容更新节奏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822960" y="4434840"/>
            <a:ext cx="18288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0A500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每月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2514600" y="4526280"/>
            <a:ext cx="384048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7D2E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数据复盘 + 下月建议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822960" y="5120640"/>
            <a:ext cx="18288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0A500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单/矩阵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2514600" y="5212080"/>
            <a:ext cx="384048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7D2E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单平台或四平台一起管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949440" y="1097280"/>
            <a:ext cx="4480560" cy="448056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effectLst>
            <a:outerShdw blurRad="203200" dist="762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315200" y="1371600"/>
            <a:ext cx="3657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月度内容排期示例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315200" y="1965960"/>
            <a:ext cx="914400" cy="365760"/>
          </a:xfrm>
          <a:prstGeom prst="roundRect">
            <a:avLst>
              <a:gd name="adj" fmla="val 15000"/>
            </a:avLst>
          </a:prstGeom>
          <a:solidFill>
            <a:srgbClr val="F7F9FC"/>
          </a:solidFill>
        </p:spPr>
      </p:sp>
      <p:sp>
        <p:nvSpPr>
          <p:cNvPr id="14" name="Text 12"/>
          <p:cNvSpPr/>
          <p:nvPr/>
        </p:nvSpPr>
        <p:spPr>
          <a:xfrm>
            <a:off x="7315200" y="1965960"/>
            <a:ext cx="914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A356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周一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366760" y="1993392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LinkedIn 行业洞察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315200" y="2560320"/>
            <a:ext cx="914400" cy="365760"/>
          </a:xfrm>
          <a:prstGeom prst="roundRect">
            <a:avLst>
              <a:gd name="adj" fmla="val 15000"/>
            </a:avLst>
          </a:prstGeom>
          <a:solidFill>
            <a:srgbClr val="F7F9FC"/>
          </a:solidFill>
        </p:spPr>
      </p:sp>
      <p:sp>
        <p:nvSpPr>
          <p:cNvPr id="17" name="Text 15"/>
          <p:cNvSpPr/>
          <p:nvPr/>
        </p:nvSpPr>
        <p:spPr>
          <a:xfrm>
            <a:off x="7315200" y="2560320"/>
            <a:ext cx="914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A356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周三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8366760" y="2587752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TikTok 工厂实拍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315200" y="3154680"/>
            <a:ext cx="914400" cy="365760"/>
          </a:xfrm>
          <a:prstGeom prst="roundRect">
            <a:avLst>
              <a:gd name="adj" fmla="val 15000"/>
            </a:avLst>
          </a:prstGeom>
          <a:solidFill>
            <a:srgbClr val="F7F9FC"/>
          </a:solidFill>
        </p:spPr>
      </p:sp>
      <p:sp>
        <p:nvSpPr>
          <p:cNvPr id="20" name="Text 18"/>
          <p:cNvSpPr/>
          <p:nvPr/>
        </p:nvSpPr>
        <p:spPr>
          <a:xfrm>
            <a:off x="7315200" y="3154680"/>
            <a:ext cx="914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A356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周五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8366760" y="3182112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Facebook 产品实测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7315200" y="3749040"/>
            <a:ext cx="914400" cy="365760"/>
          </a:xfrm>
          <a:prstGeom prst="roundRect">
            <a:avLst>
              <a:gd name="adj" fmla="val 15000"/>
            </a:avLst>
          </a:prstGeom>
          <a:solidFill>
            <a:srgbClr val="F7F9FC"/>
          </a:solidFill>
        </p:spPr>
      </p:sp>
      <p:sp>
        <p:nvSpPr>
          <p:cNvPr id="23" name="Text 21"/>
          <p:cNvSpPr/>
          <p:nvPr/>
        </p:nvSpPr>
        <p:spPr>
          <a:xfrm>
            <a:off x="7315200" y="3749040"/>
            <a:ext cx="914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A356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周日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8366760" y="3776472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Instagram Reels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E6FC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04 · SEO + 广告代投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841248"/>
            <a:ext cx="77724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有网站，还要让它真正出询盘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737360"/>
            <a:ext cx="5120640" cy="36576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3000" y="2011680"/>
            <a:ext cx="44805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SEO 基础优化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143000" y="2651760"/>
            <a:ext cx="292608" cy="292608"/>
          </a:xfrm>
          <a:prstGeom prst="ellipse">
            <a:avLst/>
          </a:prstGeom>
          <a:solidFill>
            <a:srgbClr val="F0A500"/>
          </a:solidFill>
        </p:spPr>
      </p:sp>
      <p:sp>
        <p:nvSpPr>
          <p:cNvPr id="7" name="Text 5"/>
          <p:cNvSpPr/>
          <p:nvPr/>
        </p:nvSpPr>
        <p:spPr>
          <a:xfrm>
            <a:off x="1143000" y="2651760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5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→</a:t>
            </a:r>
            <a:endParaRPr lang="en-US" sz="705" dirty="0"/>
          </a:p>
        </p:txBody>
      </p:sp>
      <p:sp>
        <p:nvSpPr>
          <p:cNvPr id="8" name="Text 6"/>
          <p:cNvSpPr/>
          <p:nvPr/>
        </p:nvSpPr>
        <p:spPr>
          <a:xfrm>
            <a:off x="1600200" y="2596896"/>
            <a:ext cx="40233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清理跑题/低质内容，聚焦主营产品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1143000" y="3520440"/>
            <a:ext cx="292608" cy="292608"/>
          </a:xfrm>
          <a:prstGeom prst="ellipse">
            <a:avLst/>
          </a:prstGeom>
          <a:solidFill>
            <a:srgbClr val="F0A500"/>
          </a:solidFill>
        </p:spPr>
      </p:sp>
      <p:sp>
        <p:nvSpPr>
          <p:cNvPr id="10" name="Text 8"/>
          <p:cNvSpPr/>
          <p:nvPr/>
        </p:nvSpPr>
        <p:spPr>
          <a:xfrm>
            <a:off x="1143000" y="3520440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5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→</a:t>
            </a:r>
            <a:endParaRPr lang="en-US" sz="705" dirty="0"/>
          </a:p>
        </p:txBody>
      </p:sp>
      <p:sp>
        <p:nvSpPr>
          <p:cNvPr id="11" name="Text 9"/>
          <p:cNvSpPr/>
          <p:nvPr/>
        </p:nvSpPr>
        <p:spPr>
          <a:xfrm>
            <a:off x="1600200" y="3465576"/>
            <a:ext cx="40233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GA4关键事件配置，确认转化真实被追踪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1143000" y="4389120"/>
            <a:ext cx="292608" cy="292608"/>
          </a:xfrm>
          <a:prstGeom prst="ellipse">
            <a:avLst/>
          </a:prstGeom>
          <a:solidFill>
            <a:srgbClr val="F0A500"/>
          </a:solidFill>
        </p:spPr>
      </p:sp>
      <p:sp>
        <p:nvSpPr>
          <p:cNvPr id="13" name="Text 11"/>
          <p:cNvSpPr/>
          <p:nvPr/>
        </p:nvSpPr>
        <p:spPr>
          <a:xfrm>
            <a:off x="1143000" y="4389120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5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→</a:t>
            </a:r>
            <a:endParaRPr lang="en-US" sz="705" dirty="0"/>
          </a:p>
        </p:txBody>
      </p:sp>
      <p:sp>
        <p:nvSpPr>
          <p:cNvPr id="14" name="Text 12"/>
          <p:cNvSpPr/>
          <p:nvPr/>
        </p:nvSpPr>
        <p:spPr>
          <a:xfrm>
            <a:off x="1600200" y="4334256"/>
            <a:ext cx="40233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针对目标市场语言做关键词布局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263640" y="1737360"/>
            <a:ext cx="5120640" cy="36576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0" y="2011680"/>
            <a:ext cx="44805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广告投放管理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583680" y="2651760"/>
            <a:ext cx="292608" cy="292608"/>
          </a:xfrm>
          <a:prstGeom prst="ellipse">
            <a:avLst/>
          </a:prstGeom>
          <a:solidFill>
            <a:srgbClr val="1E6FCF"/>
          </a:solidFill>
        </p:spPr>
      </p:sp>
      <p:sp>
        <p:nvSpPr>
          <p:cNvPr id="18" name="Text 16"/>
          <p:cNvSpPr/>
          <p:nvPr/>
        </p:nvSpPr>
        <p:spPr>
          <a:xfrm>
            <a:off x="6583680" y="2651760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5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→</a:t>
            </a:r>
            <a:endParaRPr lang="en-US" sz="705" dirty="0"/>
          </a:p>
        </p:txBody>
      </p:sp>
      <p:sp>
        <p:nvSpPr>
          <p:cNvPr id="19" name="Text 17"/>
          <p:cNvSpPr/>
          <p:nvPr/>
        </p:nvSpPr>
        <p:spPr>
          <a:xfrm>
            <a:off x="7040880" y="2596896"/>
            <a:ext cx="40233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从小预算测试起步，跑数据再加投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583680" y="3520440"/>
            <a:ext cx="292608" cy="292608"/>
          </a:xfrm>
          <a:prstGeom prst="ellipse">
            <a:avLst/>
          </a:prstGeom>
          <a:solidFill>
            <a:srgbClr val="1E6FCF"/>
          </a:solidFill>
        </p:spPr>
      </p:sp>
      <p:sp>
        <p:nvSpPr>
          <p:cNvPr id="21" name="Text 19"/>
          <p:cNvSpPr/>
          <p:nvPr/>
        </p:nvSpPr>
        <p:spPr>
          <a:xfrm>
            <a:off x="6583680" y="3520440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5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→</a:t>
            </a:r>
            <a:endParaRPr lang="en-US" sz="705" dirty="0"/>
          </a:p>
        </p:txBody>
      </p:sp>
      <p:sp>
        <p:nvSpPr>
          <p:cNvPr id="22" name="Text 20"/>
          <p:cNvSpPr/>
          <p:nvPr/>
        </p:nvSpPr>
        <p:spPr>
          <a:xfrm>
            <a:off x="7040880" y="3465576"/>
            <a:ext cx="40233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长尾+高意向词优先，不烧钱抢大词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583680" y="4389120"/>
            <a:ext cx="292608" cy="292608"/>
          </a:xfrm>
          <a:prstGeom prst="ellipse">
            <a:avLst/>
          </a:prstGeom>
          <a:solidFill>
            <a:srgbClr val="1E6FCF"/>
          </a:solidFill>
        </p:spPr>
      </p:sp>
      <p:sp>
        <p:nvSpPr>
          <p:cNvPr id="24" name="Text 22"/>
          <p:cNvSpPr/>
          <p:nvPr/>
        </p:nvSpPr>
        <p:spPr>
          <a:xfrm>
            <a:off x="6583680" y="4389120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5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→</a:t>
            </a:r>
            <a:endParaRPr lang="en-US" sz="705" dirty="0"/>
          </a:p>
        </p:txBody>
      </p:sp>
      <p:sp>
        <p:nvSpPr>
          <p:cNvPr id="25" name="Text 23"/>
          <p:cNvSpPr/>
          <p:nvPr/>
        </p:nvSpPr>
        <p:spPr>
          <a:xfrm>
            <a:off x="7040880" y="4334256"/>
            <a:ext cx="40233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落地页质量同步优化，避免广告白烧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73152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为什么是震宝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22960" y="1170432"/>
            <a:ext cx="9601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我们不是只懂社媒的代运营公司 — 我们自己就是外贸从业者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822960" y="2240280"/>
            <a:ext cx="10515600" cy="1143000"/>
          </a:xfrm>
          <a:prstGeom prst="roundRect">
            <a:avLst>
              <a:gd name="adj" fmla="val 8000"/>
            </a:avLst>
          </a:prstGeom>
          <a:solidFill>
            <a:srgbClr val="F7F9FC"/>
          </a:solidFill>
        </p:spPr>
      </p:sp>
      <p:sp>
        <p:nvSpPr>
          <p:cNvPr id="5" name="Shape 3"/>
          <p:cNvSpPr/>
          <p:nvPr/>
        </p:nvSpPr>
        <p:spPr>
          <a:xfrm>
            <a:off x="1097280" y="2551176"/>
            <a:ext cx="530352" cy="530352"/>
          </a:xfrm>
          <a:prstGeom prst="ellipse">
            <a:avLst/>
          </a:prstGeom>
          <a:solidFill>
            <a:srgbClr val="F0A500"/>
          </a:solidFill>
        </p:spPr>
      </p:sp>
      <p:sp>
        <p:nvSpPr>
          <p:cNvPr id="6" name="Text 4"/>
          <p:cNvSpPr/>
          <p:nvPr/>
        </p:nvSpPr>
        <p:spPr>
          <a:xfrm>
            <a:off x="1097280" y="2551176"/>
            <a:ext cx="530352" cy="5303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★</a:t>
            </a:r>
            <a:endParaRPr lang="en-US" sz="1275" dirty="0"/>
          </a:p>
        </p:txBody>
      </p:sp>
      <p:sp>
        <p:nvSpPr>
          <p:cNvPr id="7" name="Text 5"/>
          <p:cNvSpPr/>
          <p:nvPr/>
        </p:nvSpPr>
        <p:spPr>
          <a:xfrm>
            <a:off x="1874520" y="2386584"/>
            <a:ext cx="310896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外贸一线经验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5120640" y="2386584"/>
            <a:ext cx="603504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5年海外买家开发与中国供应链服务经验，懂客户真正在意什么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22960" y="3611880"/>
            <a:ext cx="10515600" cy="1143000"/>
          </a:xfrm>
          <a:prstGeom prst="roundRect">
            <a:avLst>
              <a:gd name="adj" fmla="val 8000"/>
            </a:avLst>
          </a:prstGeom>
          <a:solidFill>
            <a:srgbClr val="F7F9FC"/>
          </a:solidFill>
        </p:spPr>
      </p:sp>
      <p:sp>
        <p:nvSpPr>
          <p:cNvPr id="10" name="Shape 8"/>
          <p:cNvSpPr/>
          <p:nvPr/>
        </p:nvSpPr>
        <p:spPr>
          <a:xfrm>
            <a:off x="1097280" y="3922776"/>
            <a:ext cx="530352" cy="530352"/>
          </a:xfrm>
          <a:prstGeom prst="ellipse">
            <a:avLst/>
          </a:prstGeom>
          <a:solidFill>
            <a:srgbClr val="F0A500"/>
          </a:solidFill>
        </p:spPr>
      </p:sp>
      <p:sp>
        <p:nvSpPr>
          <p:cNvPr id="11" name="Text 9"/>
          <p:cNvSpPr/>
          <p:nvPr/>
        </p:nvSpPr>
        <p:spPr>
          <a:xfrm>
            <a:off x="1097280" y="3922776"/>
            <a:ext cx="530352" cy="5303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★</a:t>
            </a:r>
            <a:endParaRPr lang="en-US" sz="1275" dirty="0"/>
          </a:p>
        </p:txBody>
      </p:sp>
      <p:sp>
        <p:nvSpPr>
          <p:cNvPr id="12" name="Text 10"/>
          <p:cNvSpPr/>
          <p:nvPr/>
        </p:nvSpPr>
        <p:spPr>
          <a:xfrm>
            <a:off x="1874520" y="3758184"/>
            <a:ext cx="310896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自己的账号就是案例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5120640" y="3758184"/>
            <a:ext cx="603504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zhenbaotrading.com 全套账号体系、SEO、转化追踪，都是我们自己先跑通的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22960" y="4983480"/>
            <a:ext cx="10515600" cy="1143000"/>
          </a:xfrm>
          <a:prstGeom prst="roundRect">
            <a:avLst>
              <a:gd name="adj" fmla="val 8000"/>
            </a:avLst>
          </a:prstGeom>
          <a:solidFill>
            <a:srgbClr val="F7F9FC"/>
          </a:solidFill>
        </p:spPr>
      </p:sp>
      <p:sp>
        <p:nvSpPr>
          <p:cNvPr id="15" name="Shape 13"/>
          <p:cNvSpPr/>
          <p:nvPr/>
        </p:nvSpPr>
        <p:spPr>
          <a:xfrm>
            <a:off x="1097280" y="5294376"/>
            <a:ext cx="530352" cy="530352"/>
          </a:xfrm>
          <a:prstGeom prst="ellipse">
            <a:avLst/>
          </a:prstGeom>
          <a:solidFill>
            <a:srgbClr val="F0A500"/>
          </a:solidFill>
        </p:spPr>
      </p:sp>
      <p:sp>
        <p:nvSpPr>
          <p:cNvPr id="16" name="Text 14"/>
          <p:cNvSpPr/>
          <p:nvPr/>
        </p:nvSpPr>
        <p:spPr>
          <a:xfrm>
            <a:off x="1097280" y="5294376"/>
            <a:ext cx="530352" cy="5303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★</a:t>
            </a:r>
            <a:endParaRPr lang="en-US" sz="1275" dirty="0"/>
          </a:p>
        </p:txBody>
      </p:sp>
      <p:sp>
        <p:nvSpPr>
          <p:cNvPr id="17" name="Text 15"/>
          <p:cNvSpPr/>
          <p:nvPr/>
        </p:nvSpPr>
        <p:spPr>
          <a:xfrm>
            <a:off x="1874520" y="5129784"/>
            <a:ext cx="310896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技术+运营双能力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5120640" y="5129784"/>
            <a:ext cx="603504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不只会发内容，也懂GA4、表单埋点这类容易被忽视的技术细节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73152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合作流程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22960" y="1170432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从需求诊断到月度复盘，全流程透明可跟进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1005840" y="3474720"/>
            <a:ext cx="10149840" cy="0"/>
          </a:xfrm>
          <a:prstGeom prst="line">
            <a:avLst/>
          </a:prstGeom>
          <a:noFill/>
          <a:ln w="25400">
            <a:solidFill>
              <a:srgbClr val="E3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3218688"/>
            <a:ext cx="512064" cy="512064"/>
          </a:xfrm>
          <a:prstGeom prst="ellipse">
            <a:avLst/>
          </a:prstGeom>
          <a:solidFill>
            <a:srgbClr val="0D1F3C"/>
          </a:solidFill>
        </p:spPr>
      </p:sp>
      <p:sp>
        <p:nvSpPr>
          <p:cNvPr id="6" name="Text 4"/>
          <p:cNvSpPr/>
          <p:nvPr/>
        </p:nvSpPr>
        <p:spPr>
          <a:xfrm>
            <a:off x="749808" y="3218688"/>
            <a:ext cx="512064" cy="5120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3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</a:t>
            </a:r>
            <a:endParaRPr lang="en-US" sz="1230" dirty="0"/>
          </a:p>
        </p:txBody>
      </p:sp>
      <p:sp>
        <p:nvSpPr>
          <p:cNvPr id="7" name="Text 5"/>
          <p:cNvSpPr/>
          <p:nvPr/>
        </p:nvSpPr>
        <p:spPr>
          <a:xfrm>
            <a:off x="91440" y="24231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需求诊断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91440" y="2788920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0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客户现状盘点表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779776" y="3218688"/>
            <a:ext cx="512064" cy="512064"/>
          </a:xfrm>
          <a:prstGeom prst="ellipse">
            <a:avLst/>
          </a:prstGeom>
          <a:solidFill>
            <a:srgbClr val="F0A500"/>
          </a:solidFill>
        </p:spPr>
      </p:sp>
      <p:sp>
        <p:nvSpPr>
          <p:cNvPr id="10" name="Text 8"/>
          <p:cNvSpPr/>
          <p:nvPr/>
        </p:nvSpPr>
        <p:spPr>
          <a:xfrm>
            <a:off x="2779776" y="3218688"/>
            <a:ext cx="512064" cy="5120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30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2121408" y="388620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账号搭建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2121408" y="4251960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0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Google/邮箱/WhatsApp/平台账号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809744" y="3218688"/>
            <a:ext cx="512064" cy="512064"/>
          </a:xfrm>
          <a:prstGeom prst="ellipse">
            <a:avLst/>
          </a:prstGeom>
          <a:solidFill>
            <a:srgbClr val="0D1F3C"/>
          </a:solidFill>
        </p:spPr>
      </p:sp>
      <p:sp>
        <p:nvSpPr>
          <p:cNvPr id="14" name="Text 12"/>
          <p:cNvSpPr/>
          <p:nvPr/>
        </p:nvSpPr>
        <p:spPr>
          <a:xfrm>
            <a:off x="4809744" y="3218688"/>
            <a:ext cx="512064" cy="5120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3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</a:t>
            </a:r>
            <a:endParaRPr lang="en-US" sz="1230" dirty="0"/>
          </a:p>
        </p:txBody>
      </p:sp>
      <p:sp>
        <p:nvSpPr>
          <p:cNvPr id="15" name="Text 13"/>
          <p:cNvSpPr/>
          <p:nvPr/>
        </p:nvSpPr>
        <p:spPr>
          <a:xfrm>
            <a:off x="4151376" y="24231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主页优化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4151376" y="2788920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0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各平台Profile与素材设计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39712" y="3218688"/>
            <a:ext cx="512064" cy="512064"/>
          </a:xfrm>
          <a:prstGeom prst="ellipse">
            <a:avLst/>
          </a:prstGeom>
          <a:solidFill>
            <a:srgbClr val="F0A500"/>
          </a:solidFill>
        </p:spPr>
      </p:sp>
      <p:sp>
        <p:nvSpPr>
          <p:cNvPr id="18" name="Text 16"/>
          <p:cNvSpPr/>
          <p:nvPr/>
        </p:nvSpPr>
        <p:spPr>
          <a:xfrm>
            <a:off x="6839712" y="3218688"/>
            <a:ext cx="512064" cy="5120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30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4</a:t>
            </a:r>
            <a:endParaRPr lang="en-US" sz="1230" dirty="0"/>
          </a:p>
        </p:txBody>
      </p:sp>
      <p:sp>
        <p:nvSpPr>
          <p:cNvPr id="19" name="Text 17"/>
          <p:cNvSpPr/>
          <p:nvPr/>
        </p:nvSpPr>
        <p:spPr>
          <a:xfrm>
            <a:off x="6181344" y="388620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内容规划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81344" y="4251960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0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一个月内容排期表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8869680" y="3218688"/>
            <a:ext cx="512064" cy="512064"/>
          </a:xfrm>
          <a:prstGeom prst="ellipse">
            <a:avLst/>
          </a:prstGeom>
          <a:solidFill>
            <a:srgbClr val="0D1F3C"/>
          </a:solidFill>
        </p:spPr>
      </p:sp>
      <p:sp>
        <p:nvSpPr>
          <p:cNvPr id="22" name="Text 20"/>
          <p:cNvSpPr/>
          <p:nvPr/>
        </p:nvSpPr>
        <p:spPr>
          <a:xfrm>
            <a:off x="8869680" y="3218688"/>
            <a:ext cx="512064" cy="5120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3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5</a:t>
            </a:r>
            <a:endParaRPr lang="en-US" sz="1230" dirty="0"/>
          </a:p>
        </p:txBody>
      </p:sp>
      <p:sp>
        <p:nvSpPr>
          <p:cNvPr id="23" name="Text 21"/>
          <p:cNvSpPr/>
          <p:nvPr/>
        </p:nvSpPr>
        <p:spPr>
          <a:xfrm>
            <a:off x="8211312" y="24231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持续运营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8211312" y="2788920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0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按排期发布+互动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10899648" y="3218688"/>
            <a:ext cx="512064" cy="512064"/>
          </a:xfrm>
          <a:prstGeom prst="ellipse">
            <a:avLst/>
          </a:prstGeom>
          <a:solidFill>
            <a:srgbClr val="F0A500"/>
          </a:solidFill>
        </p:spPr>
      </p:sp>
      <p:sp>
        <p:nvSpPr>
          <p:cNvPr id="26" name="Text 24"/>
          <p:cNvSpPr/>
          <p:nvPr/>
        </p:nvSpPr>
        <p:spPr>
          <a:xfrm>
            <a:off x="10899648" y="3218688"/>
            <a:ext cx="512064" cy="5120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30" b="1" dirty="0">
                <a:solidFill>
                  <a:srgbClr val="0D1F3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6</a:t>
            </a:r>
            <a:endParaRPr lang="en-US" sz="1230" dirty="0"/>
          </a:p>
        </p:txBody>
      </p:sp>
      <p:sp>
        <p:nvSpPr>
          <p:cNvPr id="27" name="Text 25"/>
          <p:cNvSpPr/>
          <p:nvPr/>
        </p:nvSpPr>
        <p:spPr>
          <a:xfrm>
            <a:off x="10241280" y="388620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D1F3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月度复盘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10241280" y="4251960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00" dirty="0">
                <a:solidFill>
                  <a:srgbClr val="6B7A8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数据报告+下月建议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73152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参考报价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22960" y="1078992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8FA0B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具体报价可按客户需要的服务项现场组合调整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822960" y="1691640"/>
            <a:ext cx="2514600" cy="2286000"/>
          </a:xfrm>
          <a:prstGeom prst="roundRect">
            <a:avLst>
              <a:gd name="adj" fmla="val 4800"/>
            </a:avLst>
          </a:prstGeom>
          <a:solidFill>
            <a:srgbClr val="1A3560"/>
          </a:solidFill>
        </p:spPr>
      </p:sp>
      <p:sp>
        <p:nvSpPr>
          <p:cNvPr id="5" name="Text 3"/>
          <p:cNvSpPr/>
          <p:nvPr/>
        </p:nvSpPr>
        <p:spPr>
          <a:xfrm>
            <a:off x="1051560" y="1920240"/>
            <a:ext cx="2057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7D2E3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基础搭建包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1051560" y="2377440"/>
            <a:ext cx="20574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0A500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¥3,800起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051560" y="3063240"/>
            <a:ext cx="20574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8FA0B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起步配置，快速被找到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593592" y="1691640"/>
            <a:ext cx="2514600" cy="2286000"/>
          </a:xfrm>
          <a:prstGeom prst="roundRect">
            <a:avLst>
              <a:gd name="adj" fmla="val 4800"/>
            </a:avLst>
          </a:prstGeom>
          <a:solidFill>
            <a:srgbClr val="1A3560"/>
          </a:solidFill>
        </p:spPr>
      </p:sp>
      <p:sp>
        <p:nvSpPr>
          <p:cNvPr id="9" name="Text 7"/>
          <p:cNvSpPr/>
          <p:nvPr/>
        </p:nvSpPr>
        <p:spPr>
          <a:xfrm>
            <a:off x="3822192" y="1920240"/>
            <a:ext cx="2057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7D2E3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矩阵搭建包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3822192" y="2377440"/>
            <a:ext cx="20574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0A500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¥6,800起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822192" y="3063240"/>
            <a:ext cx="20574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8FA0B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四平台一次布局到位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364224" y="1691640"/>
            <a:ext cx="2514600" cy="2286000"/>
          </a:xfrm>
          <a:prstGeom prst="roundRect">
            <a:avLst>
              <a:gd name="adj" fmla="val 4800"/>
            </a:avLst>
          </a:prstGeom>
          <a:solidFill>
            <a:srgbClr val="1A3560"/>
          </a:solidFill>
        </p:spPr>
      </p:sp>
      <p:sp>
        <p:nvSpPr>
          <p:cNvPr id="13" name="Text 11"/>
          <p:cNvSpPr/>
          <p:nvPr/>
        </p:nvSpPr>
        <p:spPr>
          <a:xfrm>
            <a:off x="6592824" y="1920240"/>
            <a:ext cx="2057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7D2E3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代运营包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592824" y="2377440"/>
            <a:ext cx="20574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0A500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¥4,500/月起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592824" y="3063240"/>
            <a:ext cx="20574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8FA0B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持续更新，账号真正养起来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34856" y="1691640"/>
            <a:ext cx="2514600" cy="2286000"/>
          </a:xfrm>
          <a:prstGeom prst="roundRect">
            <a:avLst>
              <a:gd name="adj" fmla="val 4800"/>
            </a:avLst>
          </a:prstGeom>
          <a:solidFill>
            <a:srgbClr val="1A3560"/>
          </a:solidFill>
        </p:spPr>
      </p:sp>
      <p:sp>
        <p:nvSpPr>
          <p:cNvPr id="17" name="Text 15"/>
          <p:cNvSpPr/>
          <p:nvPr/>
        </p:nvSpPr>
        <p:spPr>
          <a:xfrm>
            <a:off x="9363456" y="1920240"/>
            <a:ext cx="2057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7D2E3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SEO+广告代投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9363456" y="2377440"/>
            <a:ext cx="20574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0A500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¥5,800起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9363456" y="3063240"/>
            <a:ext cx="20574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8FA0B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流量转化打通全链路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22960" y="4434840"/>
            <a:ext cx="10515600" cy="0"/>
          </a:xfrm>
          <a:prstGeom prst="line">
            <a:avLst/>
          </a:prstGeom>
          <a:noFill/>
          <a:ln w="12700">
            <a:solidFill>
              <a:srgbClr val="1A356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4709160"/>
            <a:ext cx="54864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联系我们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822960" y="521208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7D2E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岳海敏 Maggie Yue · 震宝服务 ZhenbaoService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22960" y="553212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0A50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sales@zhenbaotrading.com   |   WhatsApp +852 9702 5284|+8615872386392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1805</Words>
  <Application>WPS 演示</Application>
  <PresentationFormat>On-screen Show (16:9)</PresentationFormat>
  <Paragraphs>298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Arial</vt:lpstr>
      <vt:lpstr>宋体</vt:lpstr>
      <vt:lpstr>Wingdings</vt:lpstr>
      <vt:lpstr>Calibri</vt:lpstr>
      <vt:lpstr>Calibri</vt:lpstr>
      <vt:lpstr>Calibri</vt:lpstr>
      <vt:lpstr>Cambria</vt:lpstr>
      <vt:lpstr>Cambria</vt:lpstr>
      <vt:lpstr>Cambria</vt:lpstr>
      <vt:lpstr>微软雅黑</vt:lpstr>
      <vt:lpstr>Arial Unicode MS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心中的阳光</cp:lastModifiedBy>
  <cp:revision>2</cp:revision>
  <dcterms:created xsi:type="dcterms:W3CDTF">2026-07-11T05:51:00Z</dcterms:created>
  <dcterms:modified xsi:type="dcterms:W3CDTF">2026-07-11T05:53:05Z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9DA4461B954E44089FB287E6100B1388_12</vt:lpwstr>
  </property>
  <property fmtid="{D5CDD505-2E9C-101B-9397-08002B2CF9AE}" pid="3" name="KSOProductBuildVer">
    <vt:lpwstr>2052-12.1.0.26895</vt:lpwstr>
  </property>
</Properties>
</file>